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834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차세대 해양·극지 기후예측시스템 개발 사업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91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선정평가 발표자료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86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목차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310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발표 내용 구성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2804160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4688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 및 인프라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24491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804160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2978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34688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사업의 전체 구성 및 범위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583668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목표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24839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달성하고자 하는 핵심 목표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4228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4583668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4757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필요성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5248394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사업 추진의 배경과 당위성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636317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793790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 내용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702790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세부 연구개발 내용 및 방법론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428548" y="600813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28548" y="6363176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7428548" y="6537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추진 계획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428548" y="702790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단계별 일정 및 추진 전략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811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기관 소개 및 수행역량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616154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수행기관의 핵심역량·인프라·유사과제 경험을 간결하게 제시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918454"/>
            <a:ext cx="3188851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48809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수행조직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948809" y="2361248"/>
            <a:ext cx="28788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총괄책임자/PM/핵심연구진 구성 및 역할</a:t>
            </a:r>
            <a:endParaRPr lang="en-US" sz="1150" dirty="0"/>
          </a:p>
        </p:txBody>
      </p:sp>
      <p:sp>
        <p:nvSpPr>
          <p:cNvPr id="7" name="Shape 5"/>
          <p:cNvSpPr/>
          <p:nvPr/>
        </p:nvSpPr>
        <p:spPr>
          <a:xfrm>
            <a:off x="4078367" y="1918454"/>
            <a:ext cx="3188970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233386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핵심역량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4233386" y="2361248"/>
            <a:ext cx="287893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기술(모델/데이터/시스템) 수행 경험</a:t>
            </a:r>
            <a:endParaRPr lang="en-US" sz="1150" dirty="0"/>
          </a:p>
        </p:txBody>
      </p:sp>
      <p:sp>
        <p:nvSpPr>
          <p:cNvPr id="10" name="Shape 8"/>
          <p:cNvSpPr/>
          <p:nvPr/>
        </p:nvSpPr>
        <p:spPr>
          <a:xfrm>
            <a:off x="7363063" y="1918454"/>
            <a:ext cx="3188851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18083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인프라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18083" y="2361248"/>
            <a:ext cx="287881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GPU/서버/데이터 파이프라인/실증 환경 보유</a:t>
            </a:r>
            <a:endParaRPr lang="en-US" sz="1150" dirty="0"/>
          </a:p>
        </p:txBody>
      </p:sp>
      <p:sp>
        <p:nvSpPr>
          <p:cNvPr id="13" name="Shape 11"/>
          <p:cNvSpPr/>
          <p:nvPr/>
        </p:nvSpPr>
        <p:spPr>
          <a:xfrm>
            <a:off x="10647640" y="1918454"/>
            <a:ext cx="3188970" cy="792361"/>
          </a:xfrm>
          <a:prstGeom prst="roundRect">
            <a:avLst>
              <a:gd name="adj" fmla="val 781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802660" y="207347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유사과제/성과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0802660" y="2361248"/>
            <a:ext cx="287893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논문·특허·실증·기술이전 등</a:t>
            </a:r>
            <a:endParaRPr lang="en-US" sz="115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6337" y="2818567"/>
            <a:ext cx="8477726" cy="4144804"/>
          </a:xfrm>
          <a:prstGeom prst="rect">
            <a:avLst/>
          </a:prstGeom>
        </p:spPr>
      </p:pic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0991" y="5024677"/>
            <a:ext cx="264675" cy="264675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3277166" y="3146052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총괄책임자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3277166" y="3448537"/>
            <a:ext cx="1829301" cy="31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 전반 관리 및 의사결정</a:t>
            </a:r>
            <a:endParaRPr lang="en-US" sz="1150" dirty="0"/>
          </a:p>
        </p:txBody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71574" y="5024677"/>
            <a:ext cx="264674" cy="264675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516833" y="3146052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PM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9516833" y="3448537"/>
            <a:ext cx="1829301" cy="15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일정·예산·조정 운영</a:t>
            </a:r>
            <a:endParaRPr lang="en-US" sz="1150" dirty="0"/>
          </a:p>
        </p:txBody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92155" y="5024677"/>
            <a:ext cx="264675" cy="264675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3277166" y="5326507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핵심연구진</a:t>
            </a:r>
            <a:endParaRPr lang="en-US" sz="1450" dirty="0"/>
          </a:p>
        </p:txBody>
      </p:sp>
      <p:sp>
        <p:nvSpPr>
          <p:cNvPr id="25" name="Text 19"/>
          <p:cNvSpPr/>
          <p:nvPr/>
        </p:nvSpPr>
        <p:spPr>
          <a:xfrm>
            <a:off x="3277166" y="5628992"/>
            <a:ext cx="1829301" cy="31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기술개발·실증·논문·특허 수행</a:t>
            </a:r>
            <a:endParaRPr lang="en-US" sz="1150" dirty="0"/>
          </a:p>
        </p:txBody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21110" y="5024677"/>
            <a:ext cx="264675" cy="264675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9508329" y="5326507"/>
            <a:ext cx="1829301" cy="23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지원조직</a:t>
            </a:r>
            <a:endParaRPr lang="en-US" sz="1450" dirty="0"/>
          </a:p>
        </p:txBody>
      </p:sp>
      <p:sp>
        <p:nvSpPr>
          <p:cNvPr id="28" name="Text 21"/>
          <p:cNvSpPr/>
          <p:nvPr/>
        </p:nvSpPr>
        <p:spPr>
          <a:xfrm>
            <a:off x="9508329" y="5628992"/>
            <a:ext cx="1829301" cy="15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인프라·데이터·운영 지원</a:t>
            </a:r>
            <a:endParaRPr lang="en-US" sz="1150" dirty="0"/>
          </a:p>
        </p:txBody>
      </p:sp>
      <p:sp>
        <p:nvSpPr>
          <p:cNvPr id="29" name="Text 22"/>
          <p:cNvSpPr/>
          <p:nvPr/>
        </p:nvSpPr>
        <p:spPr>
          <a:xfrm>
            <a:off x="793790" y="7071122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체계적인 조직 구성을 통해 효율적인 연구개발 수행 체계를 구축하였습니다.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1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개요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199084"/>
            <a:ext cx="6571417" cy="2576751"/>
          </a:xfrm>
          <a:prstGeom prst="roundRect">
            <a:avLst>
              <a:gd name="adj" fmla="val 6338"/>
            </a:avLst>
          </a:prstGeom>
          <a:solidFill>
            <a:srgbClr val="5E98F1"/>
          </a:solidFill>
          <a:ln/>
        </p:spPr>
      </p:sp>
      <p:sp>
        <p:nvSpPr>
          <p:cNvPr id="4" name="Text 2"/>
          <p:cNvSpPr/>
          <p:nvPr/>
        </p:nvSpPr>
        <p:spPr>
          <a:xfrm>
            <a:off x="857250" y="2425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 목적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57250" y="3007043"/>
            <a:ext cx="61177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개발을 통한 기후변화 대응 역량 강화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425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주요 내용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007043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고정밀 해양·극지 기후 모델 개발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실시간 데이터 처리 시스템 구축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 향상 기술 개발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통합 플랫폼 구축 및 운영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4793187"/>
            <a:ext cx="4196358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24270" y="4823667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0" name="Text 8"/>
          <p:cNvSpPr/>
          <p:nvPr/>
        </p:nvSpPr>
        <p:spPr>
          <a:xfrm>
            <a:off x="2721888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51084" y="5730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모델 개발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51084" y="622134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기후예측 모델 설계 및 구현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5216962" y="4793187"/>
            <a:ext cx="4196358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247442" y="4823667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5" name="Text 13"/>
          <p:cNvSpPr/>
          <p:nvPr/>
        </p:nvSpPr>
        <p:spPr>
          <a:xfrm>
            <a:off x="7145060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5474256" y="5730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 구축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474256" y="622134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처리 및 분석 인프라 구축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640133" y="4793187"/>
            <a:ext cx="4196358" cy="2048351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670613" y="4823667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20" name="Text 18"/>
          <p:cNvSpPr/>
          <p:nvPr/>
        </p:nvSpPr>
        <p:spPr>
          <a:xfrm>
            <a:off x="11568232" y="4947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9897427" y="5730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검증 및 실증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9897427" y="622134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성능 검증 및 현장 적용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1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기대 효과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43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기술·경제·사회적 효과를 정량/정성 지표로 제시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12363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29467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133844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3854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기술적 효과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344472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예측 정확도/연산 효율/모델 안정성 개선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712363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29467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133844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3854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경제·산업적 효과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4344472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활용 분야 확산 및 비용 절감/생산성 향상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712363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29467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133844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3854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사회·정책적 기여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434447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재난·안전/기후 리스크 대응 고도화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5786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예측 정확도 향상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793790" y="6367820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기존 대비 예측 정확도 개선을 통한 신뢰성 있는 기후 정보 제공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5288161" y="5786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연산 효율 개선</a:t>
            </a:r>
            <a:endParaRPr lang="en-US" sz="2200" dirty="0"/>
          </a:p>
        </p:txBody>
      </p:sp>
      <p:sp>
        <p:nvSpPr>
          <p:cNvPr id="22" name="Text 17"/>
          <p:cNvSpPr/>
          <p:nvPr/>
        </p:nvSpPr>
        <p:spPr>
          <a:xfrm>
            <a:off x="5288161" y="6367820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최적화된 알고리즘으로 처리 시간 단축 및 자원 활용 극대화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9782532" y="5786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활용 분야 확대</a:t>
            </a:r>
            <a:endParaRPr lang="en-US" sz="2200" dirty="0"/>
          </a:p>
        </p:txBody>
      </p:sp>
      <p:sp>
        <p:nvSpPr>
          <p:cNvPr id="24" name="Text 19"/>
          <p:cNvSpPr/>
          <p:nvPr/>
        </p:nvSpPr>
        <p:spPr>
          <a:xfrm>
            <a:off x="9782532" y="6367820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해양·극지 연구, 재난 대응, 산업 분야 등 다양한 영역으로 확산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5793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연구개발성과 활용 계획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344216"/>
            <a:ext cx="13042821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성과의 현장 적용·사업화·확산 경로를 명확히 제시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685211"/>
            <a:ext cx="6521410" cy="6350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2500" y="243137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사업화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52500" y="2746058"/>
            <a:ext cx="620399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기술이전/라이선스/공동사업화 대상 및 일정</a:t>
            </a:r>
            <a:endParaRPr lang="en-US" sz="12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85211"/>
            <a:ext cx="6521410" cy="6350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73910" y="243137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공공활용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473910" y="2746058"/>
            <a:ext cx="620399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관련 기관·지자체·공공플랫폼 연계</a:t>
            </a:r>
            <a:endParaRPr lang="en-US" sz="12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20747"/>
            <a:ext cx="6521410" cy="63507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52500" y="386691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표준/인증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952500" y="4181594"/>
            <a:ext cx="620399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표준화 로드맵 및 인증/검증 계획</a:t>
            </a:r>
            <a:endParaRPr lang="en-US" sz="12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120747"/>
            <a:ext cx="6521410" cy="63507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73910" y="386691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확산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7473910" y="4181594"/>
            <a:ext cx="6203990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오픈API/데이터 공유 및 사용자 교육</a:t>
            </a:r>
            <a:endParaRPr lang="en-US" sz="1250" dirty="0"/>
          </a:p>
        </p:txBody>
      </p:sp>
      <p:sp>
        <p:nvSpPr>
          <p:cNvPr id="16" name="Shape 10"/>
          <p:cNvSpPr/>
          <p:nvPr/>
        </p:nvSpPr>
        <p:spPr>
          <a:xfrm>
            <a:off x="793790" y="5847040"/>
            <a:ext cx="13042821" cy="22860"/>
          </a:xfrm>
          <a:prstGeom prst="roundRect">
            <a:avLst>
              <a:gd name="adj" fmla="val 291721"/>
            </a:avLst>
          </a:prstGeom>
          <a:solidFill>
            <a:srgbClr val="C0C1D7"/>
          </a:solidFill>
          <a:ln/>
        </p:spPr>
      </p:sp>
      <p:sp>
        <p:nvSpPr>
          <p:cNvPr id="17" name="Shape 11"/>
          <p:cNvSpPr/>
          <p:nvPr/>
        </p:nvSpPr>
        <p:spPr>
          <a:xfrm>
            <a:off x="3349228" y="5370790"/>
            <a:ext cx="22860" cy="476250"/>
          </a:xfrm>
          <a:prstGeom prst="roundRect">
            <a:avLst>
              <a:gd name="adj" fmla="val 291721"/>
            </a:avLst>
          </a:prstGeom>
          <a:solidFill>
            <a:srgbClr val="C0C1D7"/>
          </a:solidFill>
          <a:ln/>
        </p:spPr>
      </p:sp>
      <p:sp>
        <p:nvSpPr>
          <p:cNvPr id="18" name="Shape 12"/>
          <p:cNvSpPr/>
          <p:nvPr/>
        </p:nvSpPr>
        <p:spPr>
          <a:xfrm>
            <a:off x="3182064" y="5668447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Text 13"/>
          <p:cNvSpPr/>
          <p:nvPr/>
        </p:nvSpPr>
        <p:spPr>
          <a:xfrm>
            <a:off x="3241596" y="5698212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20" name="Text 14"/>
          <p:cNvSpPr/>
          <p:nvPr/>
        </p:nvSpPr>
        <p:spPr>
          <a:xfrm>
            <a:off x="2368272" y="468129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1단계</a:t>
            </a:r>
            <a:endParaRPr lang="en-US" sz="1550" dirty="0"/>
          </a:p>
        </p:txBody>
      </p:sp>
      <p:sp>
        <p:nvSpPr>
          <p:cNvPr id="21" name="Text 15"/>
          <p:cNvSpPr/>
          <p:nvPr/>
        </p:nvSpPr>
        <p:spPr>
          <a:xfrm>
            <a:off x="952500" y="4995982"/>
            <a:ext cx="4816316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기술이전 대상 발굴 및 협의</a:t>
            </a:r>
            <a:endParaRPr lang="en-US" sz="1250" dirty="0"/>
          </a:p>
        </p:txBody>
      </p:sp>
      <p:sp>
        <p:nvSpPr>
          <p:cNvPr id="22" name="Shape 16"/>
          <p:cNvSpPr/>
          <p:nvPr/>
        </p:nvSpPr>
        <p:spPr>
          <a:xfrm>
            <a:off x="5985510" y="5847040"/>
            <a:ext cx="22860" cy="476250"/>
          </a:xfrm>
          <a:prstGeom prst="roundRect">
            <a:avLst>
              <a:gd name="adj" fmla="val 291721"/>
            </a:avLst>
          </a:prstGeom>
          <a:solidFill>
            <a:srgbClr val="C0C1D7"/>
          </a:solidFill>
          <a:ln/>
        </p:spPr>
      </p:sp>
      <p:sp>
        <p:nvSpPr>
          <p:cNvPr id="23" name="Shape 17"/>
          <p:cNvSpPr/>
          <p:nvPr/>
        </p:nvSpPr>
        <p:spPr>
          <a:xfrm>
            <a:off x="5818346" y="5668447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4" name="Text 18"/>
          <p:cNvSpPr/>
          <p:nvPr/>
        </p:nvSpPr>
        <p:spPr>
          <a:xfrm>
            <a:off x="5877878" y="5698212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25" name="Text 19"/>
          <p:cNvSpPr/>
          <p:nvPr/>
        </p:nvSpPr>
        <p:spPr>
          <a:xfrm>
            <a:off x="5004673" y="648212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2단계</a:t>
            </a:r>
            <a:endParaRPr lang="en-US" sz="1550" dirty="0"/>
          </a:p>
        </p:txBody>
      </p:sp>
      <p:sp>
        <p:nvSpPr>
          <p:cNvPr id="26" name="Text 20"/>
          <p:cNvSpPr/>
          <p:nvPr/>
        </p:nvSpPr>
        <p:spPr>
          <a:xfrm>
            <a:off x="3588782" y="6796802"/>
            <a:ext cx="4816435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공공기관 연계 및 시범 적용</a:t>
            </a:r>
            <a:endParaRPr lang="en-US" sz="1250" dirty="0"/>
          </a:p>
        </p:txBody>
      </p:sp>
      <p:sp>
        <p:nvSpPr>
          <p:cNvPr id="27" name="Shape 21"/>
          <p:cNvSpPr/>
          <p:nvPr/>
        </p:nvSpPr>
        <p:spPr>
          <a:xfrm>
            <a:off x="8621792" y="5370790"/>
            <a:ext cx="22860" cy="476250"/>
          </a:xfrm>
          <a:prstGeom prst="roundRect">
            <a:avLst>
              <a:gd name="adj" fmla="val 291721"/>
            </a:avLst>
          </a:prstGeom>
          <a:solidFill>
            <a:srgbClr val="C0C1D7"/>
          </a:solidFill>
          <a:ln/>
        </p:spPr>
      </p:sp>
      <p:sp>
        <p:nvSpPr>
          <p:cNvPr id="28" name="Shape 22"/>
          <p:cNvSpPr/>
          <p:nvPr/>
        </p:nvSpPr>
        <p:spPr>
          <a:xfrm>
            <a:off x="8454628" y="5668447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9" name="Text 23"/>
          <p:cNvSpPr/>
          <p:nvPr/>
        </p:nvSpPr>
        <p:spPr>
          <a:xfrm>
            <a:off x="8514159" y="5698212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30" name="Text 24"/>
          <p:cNvSpPr/>
          <p:nvPr/>
        </p:nvSpPr>
        <p:spPr>
          <a:xfrm>
            <a:off x="7640955" y="468129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3단계</a:t>
            </a:r>
            <a:endParaRPr lang="en-US" sz="1550" dirty="0"/>
          </a:p>
        </p:txBody>
      </p:sp>
      <p:sp>
        <p:nvSpPr>
          <p:cNvPr id="31" name="Text 25"/>
          <p:cNvSpPr/>
          <p:nvPr/>
        </p:nvSpPr>
        <p:spPr>
          <a:xfrm>
            <a:off x="6225064" y="4995982"/>
            <a:ext cx="4816435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표준화 추진 및 인증 획득</a:t>
            </a:r>
            <a:endParaRPr lang="en-US" sz="1250" dirty="0"/>
          </a:p>
        </p:txBody>
      </p:sp>
      <p:sp>
        <p:nvSpPr>
          <p:cNvPr id="32" name="Shape 26"/>
          <p:cNvSpPr/>
          <p:nvPr/>
        </p:nvSpPr>
        <p:spPr>
          <a:xfrm>
            <a:off x="11258193" y="5847040"/>
            <a:ext cx="22860" cy="476250"/>
          </a:xfrm>
          <a:prstGeom prst="roundRect">
            <a:avLst>
              <a:gd name="adj" fmla="val 291721"/>
            </a:avLst>
          </a:prstGeom>
          <a:solidFill>
            <a:srgbClr val="C0C1D7"/>
          </a:solidFill>
          <a:ln/>
        </p:spPr>
      </p:sp>
      <p:sp>
        <p:nvSpPr>
          <p:cNvPr id="33" name="Shape 27"/>
          <p:cNvSpPr/>
          <p:nvPr/>
        </p:nvSpPr>
        <p:spPr>
          <a:xfrm>
            <a:off x="11091029" y="5668447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34" name="Text 28"/>
          <p:cNvSpPr/>
          <p:nvPr/>
        </p:nvSpPr>
        <p:spPr>
          <a:xfrm>
            <a:off x="11150560" y="5698212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850" dirty="0"/>
          </a:p>
        </p:txBody>
      </p:sp>
      <p:sp>
        <p:nvSpPr>
          <p:cNvPr id="35" name="Text 29"/>
          <p:cNvSpPr/>
          <p:nvPr/>
        </p:nvSpPr>
        <p:spPr>
          <a:xfrm>
            <a:off x="10277356" y="648212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4단계</a:t>
            </a:r>
            <a:endParaRPr lang="en-US" sz="1550" dirty="0"/>
          </a:p>
        </p:txBody>
      </p:sp>
      <p:sp>
        <p:nvSpPr>
          <p:cNvPr id="36" name="Text 30"/>
          <p:cNvSpPr/>
          <p:nvPr/>
        </p:nvSpPr>
        <p:spPr>
          <a:xfrm>
            <a:off x="8861465" y="6796802"/>
            <a:ext cx="4816435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오픈 플랫폼 구축 및 확산</a:t>
            </a:r>
            <a:endParaRPr lang="en-US" sz="1250" dirty="0"/>
          </a:p>
        </p:txBody>
      </p:sp>
      <p:sp>
        <p:nvSpPr>
          <p:cNvPr id="37" name="Text 31"/>
          <p:cNvSpPr/>
          <p:nvPr/>
        </p:nvSpPr>
        <p:spPr>
          <a:xfrm>
            <a:off x="1031915" y="7262813"/>
            <a:ext cx="12804696" cy="215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연구개발 성과를 실질적인 사회적 가치로 전환하여 기후변화 대응 역량을 강화하고, 관련 산업 생태계 활성화에 기여하겠습니다.</a:t>
            </a:r>
            <a:endParaRPr lang="en-US" sz="1250" dirty="0"/>
          </a:p>
        </p:txBody>
      </p:sp>
      <p:sp>
        <p:nvSpPr>
          <p:cNvPr id="38" name="Shape 32"/>
          <p:cNvSpPr/>
          <p:nvPr/>
        </p:nvSpPr>
        <p:spPr>
          <a:xfrm>
            <a:off x="793790" y="7137797"/>
            <a:ext cx="22860" cy="466011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857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감사합니다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51169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차세대 해양·극지 기후예측시스템 개발 사업에 대한 질문을 받겠습니다.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2026-02-10T11:10:47Z</dcterms:created>
  <dcterms:modified xsi:type="dcterms:W3CDTF">2026-02-10T11:10:47Z</dcterms:modified>
</cp:coreProperties>
</file>